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-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55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AI/ML Government-Wide Implementation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927135" cy="2099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Executive Program Overview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: Strategic deployment of artificial intelligence and machine learning capabilities across Abu Dhabi government entities with comprehensive risk management framework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662" y="726519"/>
            <a:ext cx="8758595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Next Steps &amp; Go-Forward Plan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23662" y="1748076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3662" y="2076569"/>
            <a:ext cx="4256484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23662" y="2225635"/>
            <a:ext cx="3698915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Phase 1 Approvals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23662" y="2653546"/>
            <a:ext cx="4256484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Obtain executive sign-off on ERP mitigation strategy and hybrid NLP approach by Week 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86839" y="1748076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86839" y="2076569"/>
            <a:ext cx="4256603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186839" y="2225635"/>
            <a:ext cx="402407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Finalize Resource Allocation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186839" y="2653546"/>
            <a:ext cx="4256603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Confirm dedicated team assignments across 15 government entities and vendor augmentation by Week 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50135" y="1748076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50135" y="2076569"/>
            <a:ext cx="4256603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50135" y="2225635"/>
            <a:ext cx="4256603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Execute Infrastructure Deployment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650135" y="2957513"/>
            <a:ext cx="4256603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Complete cloud environment provisioning and security framework implementation by Month 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3662" y="4007882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3662" y="4336375"/>
            <a:ext cx="6488192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23662" y="4485442"/>
            <a:ext cx="305050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Initiate Pilot Program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23662" y="4913352"/>
            <a:ext cx="6488192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Launch with 2 pilot departments to validate architecture and refine processes by Month 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418546" y="4007882"/>
            <a:ext cx="2066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418546" y="4336375"/>
            <a:ext cx="6488192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18546" y="4485442"/>
            <a:ext cx="284297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Scale to Production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7418546" y="4913352"/>
            <a:ext cx="6488192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Government-wide rollout following successful pilot validation and executive review by Month 11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23662" y="5962650"/>
            <a:ext cx="13183076" cy="1540312"/>
          </a:xfrm>
          <a:prstGeom prst="roundRect">
            <a:avLst>
              <a:gd name="adj" fmla="val 2014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54" y="6276380"/>
            <a:ext cx="258366" cy="206693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1395412" y="6221016"/>
            <a:ext cx="12304633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Decision Required:</a:t>
            </a:r>
            <a:r>
              <a:rPr lang="en-US" sz="16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Executive approval needed for hybrid NLP deployment strategy and ERP parallel environment approach. Recommendation: Proceed with both solutions to maintain critical timeline while managing risk effectively. </a:t>
            </a:r>
            <a:r>
              <a:rPr lang="en-US" sz="1600" b="1" dirty="0">
                <a:solidFill>
                  <a:srgbClr val="3371A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incremental investment: $580K</a:t>
            </a:r>
            <a:r>
              <a:rPr lang="en-US" sz="16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protect </a:t>
            </a:r>
            <a:r>
              <a:rPr lang="en-US" sz="1600" b="1" dirty="0">
                <a:solidFill>
                  <a:srgbClr val="3371A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$12M program</a:t>
            </a:r>
            <a:r>
              <a:rPr lang="en-US" sz="16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ensure on-time delivery.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73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001" y="3540204"/>
            <a:ext cx="11883390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Program Scope &amp; Strategic Objectives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72001" y="4740235"/>
            <a:ext cx="342173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Implementation Goals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72001" y="5285184"/>
            <a:ext cx="6274118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Deploy enterprise-grade AI/ML capabilities across government departments, focusing on Arabic language processing, citizen services automation, and intelligent decision support systems.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2001" y="6542365"/>
            <a:ext cx="6274118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 deployment: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15 government entities in 18 months with phased rollout strategy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1901" y="4740235"/>
            <a:ext cx="259508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Success Criteria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91901" y="5285184"/>
            <a:ext cx="6274118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95% Arabic NLP accuracy achieved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1901" y="5715238"/>
            <a:ext cx="6274118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Zero critical security incidents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91901" y="6145292"/>
            <a:ext cx="6274118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30% improvement in service processing time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91901" y="6575346"/>
            <a:ext cx="6274118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Full regulatory compliance maintained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374" y="713303"/>
            <a:ext cx="10359747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Timeline &amp; Critical Milestones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04374" y="4015859"/>
            <a:ext cx="13221653" cy="22860"/>
          </a:xfrm>
          <a:prstGeom prst="roundRect">
            <a:avLst>
              <a:gd name="adj" fmla="val 13205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261717" y="3412272"/>
            <a:ext cx="22860" cy="603647"/>
          </a:xfrm>
          <a:prstGeom prst="roundRect">
            <a:avLst>
              <a:gd name="adj" fmla="val 13205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046809" y="3789462"/>
            <a:ext cx="452795" cy="45279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131106" y="3838277"/>
            <a:ext cx="28408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868448" y="1707594"/>
            <a:ext cx="280963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1: Foundation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05589" y="2124313"/>
            <a:ext cx="4735354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Months 1-4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05589" y="2566988"/>
            <a:ext cx="4735354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Infrastructure setup, governance establishment, initial ERP integration, pilot department selection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956340" y="4015800"/>
            <a:ext cx="22860" cy="603647"/>
          </a:xfrm>
          <a:prstGeom prst="roundRect">
            <a:avLst>
              <a:gd name="adj" fmla="val 13205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741432" y="3789462"/>
            <a:ext cx="452795" cy="45279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825728" y="3838277"/>
            <a:ext cx="28408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624149" y="4820841"/>
            <a:ext cx="268747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2: Core Build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3600212" y="5237559"/>
            <a:ext cx="4735354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Months 5-10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3600212" y="5680234"/>
            <a:ext cx="4735354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Arabic NLP model training, primary system integrations, security framework deployment, user acceptance testing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650962" y="3412272"/>
            <a:ext cx="22860" cy="603647"/>
          </a:xfrm>
          <a:prstGeom prst="roundRect">
            <a:avLst>
              <a:gd name="adj" fmla="val 13205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8436054" y="3789462"/>
            <a:ext cx="452795" cy="45279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520351" y="3838277"/>
            <a:ext cx="28408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78673" y="1707594"/>
            <a:ext cx="236755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3: Scale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6294834" y="2124313"/>
            <a:ext cx="4735354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Months 11-15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6294834" y="2566988"/>
            <a:ext cx="4735354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Government-wide rollout, performance optimization, advanced feature activation, training completion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11345585" y="4015800"/>
            <a:ext cx="22860" cy="603647"/>
          </a:xfrm>
          <a:prstGeom prst="roundRect">
            <a:avLst>
              <a:gd name="adj" fmla="val 13205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11130677" y="3789462"/>
            <a:ext cx="452795" cy="45279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1214973" y="3838277"/>
            <a:ext cx="28408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10097095" y="4820841"/>
            <a:ext cx="251995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4: Optimize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8989457" y="5237559"/>
            <a:ext cx="4735354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Months 16-18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8989457" y="5680234"/>
            <a:ext cx="4735354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Full production operations, continuous improvement, knowledge transfer, transition to support model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04374" y="6872407"/>
            <a:ext cx="13221653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71A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Critical Path: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ERP integration completion (Month 4) is prerequisite for Arabic NLP deployment. Infrastructure security certification must complete before Phase 2 initiation.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039" y="836890"/>
            <a:ext cx="9110067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 5 Program Risks &amp; Mitigation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91039" y="1812369"/>
            <a:ext cx="4284464" cy="2836545"/>
          </a:xfrm>
          <a:prstGeom prst="roundRect">
            <a:avLst>
              <a:gd name="adj" fmla="val 3868"/>
            </a:avLst>
          </a:prstGeom>
          <a:solidFill>
            <a:srgbClr val="112836"/>
          </a:solidFill>
          <a:ln w="22860">
            <a:solidFill>
              <a:srgbClr val="3371A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68179" y="1812369"/>
            <a:ext cx="91440" cy="2836545"/>
          </a:xfrm>
          <a:prstGeom prst="roundRect">
            <a:avLst>
              <a:gd name="adj" fmla="val 32389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79884" y="2032635"/>
            <a:ext cx="377535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ERP System Integration Delays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79884" y="2731532"/>
            <a:ext cx="377535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Impact: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High |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Probability: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Medium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79884" y="3165634"/>
            <a:ext cx="3775353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Mitigation: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Parallel development environment, API abstraction layer, phased integration with fallback to legacy systems during transition period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172908" y="1812369"/>
            <a:ext cx="4284464" cy="2836545"/>
          </a:xfrm>
          <a:prstGeom prst="roundRect">
            <a:avLst>
              <a:gd name="adj" fmla="val 3868"/>
            </a:avLst>
          </a:prstGeom>
          <a:solidFill>
            <a:srgbClr val="112836"/>
          </a:solidFill>
          <a:ln w="22860">
            <a:solidFill>
              <a:srgbClr val="E282B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150048" y="1812369"/>
            <a:ext cx="91440" cy="2836545"/>
          </a:xfrm>
          <a:prstGeom prst="roundRect">
            <a:avLst>
              <a:gd name="adj" fmla="val 32389"/>
            </a:avLst>
          </a:prstGeom>
          <a:solidFill>
            <a:srgbClr val="E282B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461754" y="2032635"/>
            <a:ext cx="35619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Arabic NLP Accuracy Gap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461754" y="2441258"/>
            <a:ext cx="377535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Impact: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Critical |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Probability: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Medium-High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461754" y="2875359"/>
            <a:ext cx="3775353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Mitigation: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Multi-vendor evaluation, enhanced training dataset acquisition, hybrid model approach combining rule-based and ML systems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9654778" y="1812369"/>
            <a:ext cx="4284464" cy="2836545"/>
          </a:xfrm>
          <a:prstGeom prst="roundRect">
            <a:avLst>
              <a:gd name="adj" fmla="val 3868"/>
            </a:avLst>
          </a:prstGeom>
          <a:solidFill>
            <a:srgbClr val="112836"/>
          </a:solidFill>
          <a:ln w="22860">
            <a:solidFill>
              <a:srgbClr val="3371A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9631918" y="1812369"/>
            <a:ext cx="91440" cy="2836545"/>
          </a:xfrm>
          <a:prstGeom prst="roundRect">
            <a:avLst>
              <a:gd name="adj" fmla="val 32389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943624" y="2032635"/>
            <a:ext cx="377535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Security &amp; Compliance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9943624" y="2731532"/>
            <a:ext cx="377535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Impact: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Critical |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Probability: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Low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943624" y="3165634"/>
            <a:ext cx="3775353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Mitigation: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Zero-trust architecture, continuous compliance monitoring, third-party security audits, data residency controls in UAE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691039" y="4846320"/>
            <a:ext cx="4284464" cy="2546271"/>
          </a:xfrm>
          <a:prstGeom prst="roundRect">
            <a:avLst>
              <a:gd name="adj" fmla="val 4309"/>
            </a:avLst>
          </a:prstGeom>
          <a:solidFill>
            <a:srgbClr val="112836"/>
          </a:solidFill>
          <a:ln w="22860">
            <a:solidFill>
              <a:srgbClr val="E282B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68179" y="4846320"/>
            <a:ext cx="91440" cy="2546271"/>
          </a:xfrm>
          <a:prstGeom prst="roundRect">
            <a:avLst>
              <a:gd name="adj" fmla="val 32389"/>
            </a:avLst>
          </a:prstGeom>
          <a:solidFill>
            <a:srgbClr val="E282B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79884" y="5066586"/>
            <a:ext cx="32838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Stakeholder Resistance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979884" y="5475208"/>
            <a:ext cx="377535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Impact: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Medium |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Probability: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Medium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979884" y="5909310"/>
            <a:ext cx="3775353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Mitigation: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Executive sponsorship program, early win demonstrations, comprehensive training, dedicated change management team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5172908" y="4846320"/>
            <a:ext cx="4284464" cy="2546271"/>
          </a:xfrm>
          <a:prstGeom prst="roundRect">
            <a:avLst>
              <a:gd name="adj" fmla="val 4309"/>
            </a:avLst>
          </a:prstGeom>
          <a:solidFill>
            <a:srgbClr val="112836"/>
          </a:solidFill>
          <a:ln w="22860">
            <a:solidFill>
              <a:srgbClr val="3371A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5150048" y="4846320"/>
            <a:ext cx="91440" cy="2546271"/>
          </a:xfrm>
          <a:prstGeom prst="roundRect">
            <a:avLst>
              <a:gd name="adj" fmla="val 32389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461754" y="5066586"/>
            <a:ext cx="285690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Resource Availability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5461754" y="5475208"/>
            <a:ext cx="377535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Impact: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High |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Probability: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Medium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5461754" y="5909310"/>
            <a:ext cx="3775353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Mitigation: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Cross-functional resource pool, vendor augmentation contracts, knowledge management system, succession planning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3010" y="843320"/>
            <a:ext cx="6409015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Architecture Overview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5983010" y="1473398"/>
            <a:ext cx="8150781" cy="1371838"/>
          </a:xfrm>
          <a:prstGeom prst="roundRect">
            <a:avLst>
              <a:gd name="adj" fmla="val 155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24813" y="1615202"/>
            <a:ext cx="425648" cy="425648"/>
          </a:xfrm>
          <a:prstGeom prst="roundRect">
            <a:avLst>
              <a:gd name="adj" fmla="val 2148039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852" y="1708309"/>
            <a:ext cx="191453" cy="2394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24813" y="2182654"/>
            <a:ext cx="204347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 Infrastructure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6124813" y="2476381"/>
            <a:ext cx="7867174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Hybrid cloud deployment with on-premise sensitive data processing and UAE-based data centers for sovereignty compliance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5983010" y="2987040"/>
            <a:ext cx="8150781" cy="1371838"/>
          </a:xfrm>
          <a:prstGeom prst="roundRect">
            <a:avLst>
              <a:gd name="adj" fmla="val 155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124813" y="3128843"/>
            <a:ext cx="425648" cy="425648"/>
          </a:xfrm>
          <a:prstGeom prst="roundRect">
            <a:avLst>
              <a:gd name="adj" fmla="val 2148039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852" y="3221950"/>
            <a:ext cx="191453" cy="2394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24813" y="3696295"/>
            <a:ext cx="1722715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Integration Layer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6124813" y="3990023"/>
            <a:ext cx="7867174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Enterprise service bus connecting 15+ government systems with standardized APIs and real-time data synchronization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5983010" y="4500682"/>
            <a:ext cx="8150781" cy="1371838"/>
          </a:xfrm>
          <a:prstGeom prst="roundRect">
            <a:avLst>
              <a:gd name="adj" fmla="val 155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124813" y="4642485"/>
            <a:ext cx="425648" cy="425648"/>
          </a:xfrm>
          <a:prstGeom prst="roundRect">
            <a:avLst>
              <a:gd name="adj" fmla="val 2148039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852" y="4735592"/>
            <a:ext cx="191453" cy="23943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24813" y="5209937"/>
            <a:ext cx="166925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AI/ML Engine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24813" y="5503664"/>
            <a:ext cx="7867174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TensorFlow and PyTorch frameworks supporting Arabic language models with 95%+ accuracy target and continuous learning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5983010" y="6014323"/>
            <a:ext cx="8150781" cy="1371838"/>
          </a:xfrm>
          <a:prstGeom prst="roundRect">
            <a:avLst>
              <a:gd name="adj" fmla="val 155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124813" y="6156127"/>
            <a:ext cx="425648" cy="425648"/>
          </a:xfrm>
          <a:prstGeom prst="roundRect">
            <a:avLst>
              <a:gd name="adj" fmla="val 2148039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852" y="6249233"/>
            <a:ext cx="191453" cy="23943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24813" y="6723578"/>
            <a:ext cx="202061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Framework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6124813" y="7017306"/>
            <a:ext cx="7867174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End-to-end encryption, role-based access control, audit logging, and compliance with UAE data protection regulations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579" y="997506"/>
            <a:ext cx="12884825" cy="693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Critical Scenario: ERP Upgrade Conflict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5579" y="2280880"/>
            <a:ext cx="3266123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 Overview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25579" y="2863572"/>
            <a:ext cx="5524024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Issue: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Required ERP major version upgrade demands 6 weeks downtime, but Phase 1 launch is immovable.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5579" y="3830479"/>
            <a:ext cx="5524024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3371A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Timeline Impact: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Potential 6-week delay to critical path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5579" y="4420076"/>
            <a:ext cx="5524024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E282B7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Budget Impact: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$2.1M in holding costs and resource reallocation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932771" y="2280880"/>
            <a:ext cx="3713321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Immediate Action Plan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6932771" y="2863572"/>
            <a:ext cx="6879550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Font typeface="+mj-lt"/>
              <a:buAutoNum type="arabicPeriod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Parallel Environment Strategy: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Deploy AI/ML system against current ERP version using abstraction layer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932771" y="3700701"/>
            <a:ext cx="6879550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API Decoupling: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Implement middleware to isolate AI services from ERP dependencies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6932771" y="4537829"/>
            <a:ext cx="6879550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Font typeface="+mj-lt"/>
              <a:buAutoNum type="arabicPeriod" startAt="3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Phased Migration: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Complete ERP upgrade in Month 2-3 with zero-downtime cutover during low-usage period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6932771" y="5374958"/>
            <a:ext cx="6879550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Font typeface="+mj-lt"/>
              <a:buAutoNum type="arabicPeriod" startAt="4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Contingency Activation: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Maintain dual-system capability for 30-day stabilization window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25579" y="6477357"/>
            <a:ext cx="12979241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highlight>
                  <a:srgbClr val="FAF1E6"/>
                </a:highlight>
                <a:latin typeface="Cabin" pitchFamily="34" charset="0"/>
                <a:ea typeface="Cabin" pitchFamily="34" charset="-122"/>
                <a:cs typeface="Cabin" pitchFamily="34" charset="-120"/>
              </a:rPr>
              <a:t>Recommended Solution: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Proceed with Phase 1 launch using API abstraction layer, schedule ERP upgrade for Month 2 with weekend cutover, maintain 2-week buffer in project schedule. </a:t>
            </a:r>
            <a:r>
              <a:rPr lang="en-US" sz="1850" u="sng" dirty="0">
                <a:solidFill>
                  <a:srgbClr val="000000"/>
                </a:solidFill>
                <a:highlight>
                  <a:srgbClr val="FAF1E6"/>
                </a:highlight>
                <a:latin typeface="Cabin" pitchFamily="34" charset="0"/>
                <a:ea typeface="Cabin" pitchFamily="34" charset="-122"/>
                <a:cs typeface="Cabin" pitchFamily="34" charset="-120"/>
              </a:rPr>
              <a:t>Cost impact: +$180K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| Timeline impact: Zero to Phase 1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815" y="486013"/>
            <a:ext cx="10681335" cy="519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Critical Scenario: Arabic NLP Accuracy Gap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5" y="1358265"/>
            <a:ext cx="4464844" cy="7060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4266" y="2240756"/>
            <a:ext cx="207668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Current State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4266" y="2606159"/>
            <a:ext cx="411194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65% Accuracy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94266" y="2994422"/>
            <a:ext cx="4111943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Vendor requires +4 months and +40% budget ($1.6M) to reach 95% target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659" y="1358265"/>
            <a:ext cx="4464963" cy="7060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9110" y="2240756"/>
            <a:ext cx="2356842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Multi-Path Solution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9110" y="2606159"/>
            <a:ext cx="4112062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Hybrid Approach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259110" y="2994422"/>
            <a:ext cx="4112062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Deploy 80% accurate model immediately with human-in-loop validation for critical decisions</a:t>
            </a:r>
            <a:endParaRPr lang="en-US" sz="13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622" y="1358265"/>
            <a:ext cx="4464963" cy="7060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24073" y="2240756"/>
            <a:ext cx="207668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 State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9724073" y="2606159"/>
            <a:ext cx="4112062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95% Accuracy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9724073" y="2994422"/>
            <a:ext cx="4112062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Achieve through iterative improvement and expanded training data over 6 months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617815" y="4000381"/>
            <a:ext cx="5865852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Trade-off Analysis &amp; Recommendations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17815" y="4752975"/>
            <a:ext cx="313348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Option A: Wait for Vendor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617815" y="5188982"/>
            <a:ext cx="41317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82B7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Timeline: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+4 months delay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617815" y="5630228"/>
            <a:ext cx="41317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82B7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+$1.6M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617815" y="6071473"/>
            <a:ext cx="41317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82B7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Risk: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High - no guarantee</a:t>
            </a:r>
            <a:endParaRPr lang="en-US" sz="1350" dirty="0"/>
          </a:p>
        </p:txBody>
      </p:sp>
      <p:sp>
        <p:nvSpPr>
          <p:cNvPr id="20" name="Text 15"/>
          <p:cNvSpPr/>
          <p:nvPr/>
        </p:nvSpPr>
        <p:spPr>
          <a:xfrm>
            <a:off x="5187672" y="4752975"/>
            <a:ext cx="275903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Option B: Multi-Vendor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5187672" y="5188982"/>
            <a:ext cx="41317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71A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Timeline: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+2 months</a:t>
            </a:r>
            <a:endParaRPr lang="en-US" sz="1350" dirty="0"/>
          </a:p>
        </p:txBody>
      </p:sp>
      <p:sp>
        <p:nvSpPr>
          <p:cNvPr id="22" name="Text 17"/>
          <p:cNvSpPr/>
          <p:nvPr/>
        </p:nvSpPr>
        <p:spPr>
          <a:xfrm>
            <a:off x="5187672" y="5630228"/>
            <a:ext cx="41317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71A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+$800K</a:t>
            </a:r>
            <a:endParaRPr lang="en-US" sz="1350" dirty="0"/>
          </a:p>
        </p:txBody>
      </p:sp>
      <p:sp>
        <p:nvSpPr>
          <p:cNvPr id="23" name="Text 18"/>
          <p:cNvSpPr/>
          <p:nvPr/>
        </p:nvSpPr>
        <p:spPr>
          <a:xfrm>
            <a:off x="5187672" y="6071473"/>
            <a:ext cx="41317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71A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Risk: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Medium - complexity</a:t>
            </a:r>
            <a:endParaRPr lang="en-US" sz="1350" dirty="0"/>
          </a:p>
        </p:txBody>
      </p:sp>
      <p:sp>
        <p:nvSpPr>
          <p:cNvPr id="24" name="Text 19"/>
          <p:cNvSpPr/>
          <p:nvPr/>
        </p:nvSpPr>
        <p:spPr>
          <a:xfrm>
            <a:off x="9757529" y="4752975"/>
            <a:ext cx="304704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Option C: Hybrid Model ✓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9757529" y="5188982"/>
            <a:ext cx="427005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71A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Timeline: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On schedule</a:t>
            </a:r>
            <a:endParaRPr lang="en-US" sz="1350" dirty="0"/>
          </a:p>
        </p:txBody>
      </p:sp>
      <p:sp>
        <p:nvSpPr>
          <p:cNvPr id="26" name="Text 21"/>
          <p:cNvSpPr/>
          <p:nvPr/>
        </p:nvSpPr>
        <p:spPr>
          <a:xfrm>
            <a:off x="9757529" y="5630228"/>
            <a:ext cx="427005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71A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+$400K</a:t>
            </a:r>
            <a:endParaRPr lang="en-US" sz="1350" dirty="0"/>
          </a:p>
        </p:txBody>
      </p:sp>
      <p:sp>
        <p:nvSpPr>
          <p:cNvPr id="27" name="Text 22"/>
          <p:cNvSpPr/>
          <p:nvPr/>
        </p:nvSpPr>
        <p:spPr>
          <a:xfrm>
            <a:off x="9757529" y="6071473"/>
            <a:ext cx="427005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71A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Risk:</a:t>
            </a: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Low - proven approach</a:t>
            </a:r>
            <a:endParaRPr lang="en-US" sz="1350" dirty="0"/>
          </a:p>
        </p:txBody>
      </p:sp>
      <p:sp>
        <p:nvSpPr>
          <p:cNvPr id="28" name="Shape 23"/>
          <p:cNvSpPr/>
          <p:nvPr/>
        </p:nvSpPr>
        <p:spPr>
          <a:xfrm>
            <a:off x="617815" y="6711196"/>
            <a:ext cx="13394769" cy="1032391"/>
          </a:xfrm>
          <a:prstGeom prst="roundRect">
            <a:avLst>
              <a:gd name="adj" fmla="val 2565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66" y="6975396"/>
            <a:ext cx="220623" cy="176451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1191339" y="6931700"/>
            <a:ext cx="12644795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Executive Recommendation:</a:t>
            </a:r>
            <a:r>
              <a:rPr lang="en-US" sz="13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Implement Option C (Hybrid Model) with 80% accurate AI + human validation layer. Deploy immediately, achieve 95% through continuous learning over 6 months using production data. This maintains timeline, reduces cost by 75%, and provides proven fallback mechanism.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838" y="331351"/>
            <a:ext cx="4660344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Program Health Dashboard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21838" y="987028"/>
            <a:ext cx="4495086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87%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1704737" y="1535311"/>
            <a:ext cx="192928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Schedule Performance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21838" y="1784747"/>
            <a:ext cx="4495086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 track for Phase 1 delivery with 2-week buffer remaining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5067538" y="987028"/>
            <a:ext cx="449520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$8.4M</a:t>
            </a:r>
            <a:endParaRPr lang="en-US" sz="3100" dirty="0"/>
          </a:p>
        </p:txBody>
      </p:sp>
      <p:sp>
        <p:nvSpPr>
          <p:cNvPr id="7" name="Text 5"/>
          <p:cNvSpPr/>
          <p:nvPr/>
        </p:nvSpPr>
        <p:spPr>
          <a:xfrm>
            <a:off x="6606183" y="1535311"/>
            <a:ext cx="141791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Budget Utilized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067538" y="1784747"/>
            <a:ext cx="4495205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70% of $12M total budget, forecast to complete within 5% variance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9713357" y="987028"/>
            <a:ext cx="449520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92%</a:t>
            </a:r>
            <a:endParaRPr lang="en-US" sz="3100" dirty="0"/>
          </a:p>
        </p:txBody>
      </p:sp>
      <p:sp>
        <p:nvSpPr>
          <p:cNvPr id="10" name="Text 8"/>
          <p:cNvSpPr/>
          <p:nvPr/>
        </p:nvSpPr>
        <p:spPr>
          <a:xfrm>
            <a:off x="10901482" y="1535311"/>
            <a:ext cx="211883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Stakeholder Satisfaction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713357" y="1784747"/>
            <a:ext cx="4495205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Based on monthly surveys across 15 participating government entities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421838" y="2158246"/>
            <a:ext cx="283285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Performance Indicators</a:t>
            </a:r>
            <a:endParaRPr lang="en-US" sz="13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8" y="2551628"/>
            <a:ext cx="13786723" cy="5432645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6679049" y="9910524"/>
            <a:ext cx="120491" cy="120491"/>
          </a:xfrm>
          <a:prstGeom prst="roundRect">
            <a:avLst>
              <a:gd name="adj" fmla="val 15178"/>
            </a:avLst>
          </a:prstGeom>
          <a:solidFill>
            <a:srgbClr val="09817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860500" y="9910524"/>
            <a:ext cx="378500" cy="120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Current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7391400" y="9910524"/>
            <a:ext cx="120491" cy="120491"/>
          </a:xfrm>
          <a:prstGeom prst="roundRect">
            <a:avLst>
              <a:gd name="adj" fmla="val 15178"/>
            </a:avLst>
          </a:prstGeom>
          <a:solidFill>
            <a:srgbClr val="44F3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572851" y="9910524"/>
            <a:ext cx="314087" cy="120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940" y="522565"/>
            <a:ext cx="10261640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Governance &amp; Stakeholder Framework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753" y="1458516"/>
            <a:ext cx="1646396" cy="10738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5720" y="1961555"/>
            <a:ext cx="2663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01458" y="1647825"/>
            <a:ext cx="403348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Executive Steering Committee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001458" y="2040017"/>
            <a:ext cx="403348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Monthly | Strategic decisions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859417" y="2546390"/>
            <a:ext cx="9060775" cy="11430"/>
          </a:xfrm>
          <a:prstGeom prst="roundRect">
            <a:avLst>
              <a:gd name="adj" fmla="val 248592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555" y="2579608"/>
            <a:ext cx="3292793" cy="10738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5720" y="2950012"/>
            <a:ext cx="2663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24657" y="2768918"/>
            <a:ext cx="3925253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Program Management Office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824657" y="3161109"/>
            <a:ext cx="392525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Weekly | Cross-functional coordination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682615" y="3667482"/>
            <a:ext cx="8237577" cy="11430"/>
          </a:xfrm>
          <a:prstGeom prst="roundRect">
            <a:avLst>
              <a:gd name="adj" fmla="val 248592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357" y="3700701"/>
            <a:ext cx="4939189" cy="107382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5720" y="4071104"/>
            <a:ext cx="2663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47855" y="3890010"/>
            <a:ext cx="344424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Working Groups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647855" y="4282202"/>
            <a:ext cx="344424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Bi-weekly | Implementation &amp; architecture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505813" y="4788575"/>
            <a:ext cx="7414379" cy="11430"/>
          </a:xfrm>
          <a:prstGeom prst="roundRect">
            <a:avLst>
              <a:gd name="adj" fmla="val 248592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58" y="4821793"/>
            <a:ext cx="6585704" cy="107382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5720" y="5192197"/>
            <a:ext cx="2663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71172" y="5011103"/>
            <a:ext cx="474714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Department Implementation Teams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7471172" y="5403294"/>
            <a:ext cx="474714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Daily standups | Delivery execution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662940" y="6179701"/>
            <a:ext cx="4063960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Communication Strategy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662940" y="6797993"/>
            <a:ext cx="13304520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Executive leadership receives monthly dashboard reviews with red/yellow/green status indicators. Technical teams participate in daily 15-minute Scrum standups. Government stakeholders receive bi-weekly progress briefings with focus on citizen impact metrics. Change management communications deployed through multiple channels including town halls, newsletters, and dedicated support portal.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1056</Words>
  <Application>Microsoft Office PowerPoint</Application>
  <PresentationFormat>Custom</PresentationFormat>
  <Paragraphs>144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Unbounded Light</vt:lpstr>
      <vt:lpstr>Cabin</vt:lpstr>
      <vt:lpstr>Arial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H. Mahesh</cp:lastModifiedBy>
  <cp:revision>2</cp:revision>
  <dcterms:created xsi:type="dcterms:W3CDTF">2025-10-06T18:34:19Z</dcterms:created>
  <dcterms:modified xsi:type="dcterms:W3CDTF">2025-10-06T18:36:18Z</dcterms:modified>
</cp:coreProperties>
</file>